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9" r:id="rId4"/>
    <p:sldId id="270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709" autoAdjust="0"/>
  </p:normalViewPr>
  <p:slideViewPr>
    <p:cSldViewPr>
      <p:cViewPr varScale="1">
        <p:scale>
          <a:sx n="70" d="100"/>
          <a:sy n="70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4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83422-DA99-4217-B63B-65C52D569316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4155F-C698-4E8E-ACAF-7C98245B9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155F-C698-4E8E-ACAF-7C98245B90C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A959-5AA7-4264-9885-79006F9D4517}" type="datetime1">
              <a:rPr lang="en-US" smtClean="0"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501650"/>
          </a:xfrm>
        </p:spPr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1FA1-BEFA-4230-A8D9-6ED1870C14DB}" type="datetime1">
              <a:rPr lang="en-US" smtClean="0"/>
              <a:t>1/28/2011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501650"/>
          </a:xfrm>
        </p:spPr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A512-01B1-4FB5-8B7B-C5E18F5195B0}" type="datetime1">
              <a:rPr lang="en-US" smtClean="0"/>
              <a:t>1/28/2011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501650"/>
          </a:xfrm>
        </p:spPr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C29A-DA02-43B0-A97E-BF2C599D73BD}" type="datetime1">
              <a:rPr lang="en-US" smtClean="0"/>
              <a:t>1/28/2011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501650"/>
          </a:xfrm>
        </p:spPr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365B-F389-4735-B688-F13D49073F8A}" type="datetime1">
              <a:rPr lang="en-US" smtClean="0"/>
              <a:t>1/28/2011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501650"/>
          </a:xfrm>
        </p:spPr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1BB4-5150-436F-ABFE-278AE6064CF5}" type="datetime1">
              <a:rPr lang="en-US" smtClean="0"/>
              <a:t>1/28/2011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501650"/>
          </a:xfrm>
        </p:spPr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215E-D739-4F40-B02E-1909825E8251}" type="datetime1">
              <a:rPr lang="en-US" smtClean="0"/>
              <a:t>1/28/2011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501650"/>
          </a:xfrm>
        </p:spPr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F051-AF2F-4F88-84A6-6095A1AD950E}" type="datetime1">
              <a:rPr lang="en-US" smtClean="0"/>
              <a:t>1/28/2011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501650"/>
          </a:xfrm>
        </p:spPr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E8B6-FE75-4339-B801-266E82685798}" type="datetime1">
              <a:rPr lang="en-US" smtClean="0"/>
              <a:t>1/28/2011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501650"/>
          </a:xfrm>
        </p:spPr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08DF-E655-48E0-9843-D89BAFE2358A}" type="datetime1">
              <a:rPr lang="en-US" smtClean="0"/>
              <a:t>1/28/2011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501650"/>
          </a:xfrm>
        </p:spPr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153-7C8D-415F-BB50-A1E004C9763C}" type="datetime1">
              <a:rPr lang="en-US" smtClean="0"/>
              <a:t>1/28/2011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501650"/>
          </a:xfrm>
        </p:spPr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58E3-BB24-46C0-A645-6A38365A6D28}" type="datetime1">
              <a:rPr lang="en-US" smtClean="0"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Copyrights Moolya Software Testing Private Limited : www.moolya.com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5CB78-2732-45B4-B6B0-F3EBDE869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oolya.com/" TargetMode="External"/><Relationship Id="rId4" Type="http://schemas.openxmlformats.org/officeDocument/2006/relationships/hyperlink" Target="mailto:ps@moolya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next generation tester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moolya software testing private limi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429000"/>
            <a:ext cx="3404668" cy="20128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2133600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To </a:t>
            </a:r>
            <a:r>
              <a:rPr lang="en-US" sz="2400" b="1" dirty="0" err="1" smtClean="0"/>
              <a:t>Softec</a:t>
            </a:r>
            <a:r>
              <a:rPr lang="en-US" sz="2400" b="1" dirty="0" smtClean="0"/>
              <a:t> – Silicon India attendees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With love, </a:t>
            </a:r>
          </a:p>
          <a:p>
            <a:r>
              <a:rPr lang="en-US" sz="2400" dirty="0" smtClean="0"/>
              <a:t>Pradeep Soundararajan </a:t>
            </a:r>
          </a:p>
          <a:p>
            <a:r>
              <a:rPr lang="en-US" sz="2400" dirty="0" smtClean="0"/>
              <a:t>Director @ Moolya Software Testing Private Limited</a:t>
            </a:r>
          </a:p>
          <a:p>
            <a:r>
              <a:rPr lang="en-US" sz="2400" dirty="0" smtClean="0">
                <a:hlinkClick r:id="rId4"/>
              </a:rPr>
              <a:t>ps@moolya.com</a:t>
            </a:r>
            <a:r>
              <a:rPr lang="en-US" sz="2400" dirty="0" smtClean="0"/>
              <a:t> / </a:t>
            </a:r>
            <a:r>
              <a:rPr lang="en-US" sz="2400" dirty="0" smtClean="0">
                <a:hlinkClick r:id="rId5"/>
              </a:rPr>
              <a:t>www.moolya.com</a:t>
            </a:r>
            <a:r>
              <a:rPr lang="en-US" sz="2400" dirty="0" smtClean="0"/>
              <a:t>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traps that current generation testing folks are 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“difference between” trap.</a:t>
            </a:r>
          </a:p>
          <a:p>
            <a:r>
              <a:rPr lang="en-US" sz="2000" dirty="0" smtClean="0"/>
              <a:t>The “nothing but” trap</a:t>
            </a:r>
          </a:p>
          <a:p>
            <a:r>
              <a:rPr lang="en-US" sz="2000" dirty="0" smtClean="0"/>
              <a:t>The “</a:t>
            </a:r>
            <a:r>
              <a:rPr lang="en-US" sz="2000" dirty="0" err="1" smtClean="0"/>
              <a:t>google</a:t>
            </a:r>
            <a:r>
              <a:rPr lang="en-US" sz="2000" dirty="0" smtClean="0"/>
              <a:t> teaches me everything” trap</a:t>
            </a:r>
          </a:p>
          <a:p>
            <a:r>
              <a:rPr lang="en-US" sz="2000" dirty="0" smtClean="0"/>
              <a:t>The “experience teaches me everything” trap</a:t>
            </a:r>
          </a:p>
          <a:p>
            <a:r>
              <a:rPr lang="en-US" sz="2000" dirty="0" smtClean="0"/>
              <a:t>The “manual testing” trap</a:t>
            </a:r>
          </a:p>
          <a:p>
            <a:r>
              <a:rPr lang="en-US" sz="2000" dirty="0" smtClean="0"/>
              <a:t>The “being paid enough” trap</a:t>
            </a:r>
          </a:p>
          <a:p>
            <a:r>
              <a:rPr lang="en-US" sz="2000" dirty="0" smtClean="0"/>
              <a:t>The “all </a:t>
            </a:r>
            <a:r>
              <a:rPr lang="en-US" sz="2000" dirty="0" err="1" smtClean="0"/>
              <a:t>izz</a:t>
            </a:r>
            <a:r>
              <a:rPr lang="en-US" sz="2000" dirty="0" smtClean="0"/>
              <a:t> well” trap</a:t>
            </a:r>
          </a:p>
          <a:p>
            <a:r>
              <a:rPr lang="en-US" sz="2000" dirty="0" smtClean="0"/>
              <a:t>The “tool means automation tool” trap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moolya software testing private limi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562600"/>
            <a:ext cx="1981200" cy="117128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next generation tester is…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5410199"/>
            <a:ext cx="4495800" cy="609601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BRAINUAL tester!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b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295400"/>
            <a:ext cx="3973852" cy="3962400"/>
          </a:xfrm>
          <a:prstGeom prst="rect">
            <a:avLst/>
          </a:prstGeom>
        </p:spPr>
      </p:pic>
      <p:pic>
        <p:nvPicPr>
          <p:cNvPr id="8" name="Picture 7" descr="moolya software testing private limi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562600"/>
            <a:ext cx="1981200" cy="1171284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Here is an example of what the next generation tester would think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Would see there is a difference between “checks” and “tests”.</a:t>
            </a:r>
          </a:p>
          <a:p>
            <a:r>
              <a:rPr lang="en-US" sz="1800" dirty="0" smtClean="0"/>
              <a:t>Would invest time automating “checks” and leave human brains to do the “tests”</a:t>
            </a:r>
          </a:p>
          <a:p>
            <a:r>
              <a:rPr lang="en-US" sz="1800" dirty="0" smtClean="0"/>
              <a:t>Would focus on things beyond functional coverage.</a:t>
            </a:r>
          </a:p>
          <a:p>
            <a:r>
              <a:rPr lang="en-US" sz="1800" dirty="0" smtClean="0"/>
              <a:t>Would interview people by asking the candidates to test than asking the difference between that and this.</a:t>
            </a:r>
          </a:p>
          <a:p>
            <a:r>
              <a:rPr lang="en-US" sz="1800" dirty="0" smtClean="0"/>
              <a:t>Would work on developing brain skills such as “Lateral thinking”, “Creative thinking” and read books of </a:t>
            </a:r>
            <a:r>
              <a:rPr lang="en-US" sz="1800" dirty="0" err="1" smtClean="0"/>
              <a:t>Malcom</a:t>
            </a:r>
            <a:r>
              <a:rPr lang="en-US" sz="1800" dirty="0" smtClean="0"/>
              <a:t> </a:t>
            </a:r>
            <a:r>
              <a:rPr lang="en-US" sz="1800" dirty="0" err="1" smtClean="0"/>
              <a:t>Gladwell</a:t>
            </a:r>
            <a:r>
              <a:rPr lang="en-US" sz="1800" dirty="0" smtClean="0"/>
              <a:t>, Edward De Bono…</a:t>
            </a:r>
          </a:p>
          <a:p>
            <a:r>
              <a:rPr lang="en-US" sz="1800" dirty="0" smtClean="0"/>
              <a:t>Would learn testing from someone who actually practices and research it.</a:t>
            </a:r>
          </a:p>
          <a:p>
            <a:r>
              <a:rPr lang="en-US" sz="1800" dirty="0" smtClean="0"/>
              <a:t>Would see a tool not as just what it can but how else it can be used to derive value</a:t>
            </a:r>
          </a:p>
          <a:p>
            <a:r>
              <a:rPr lang="en-US" sz="1800" dirty="0" smtClean="0"/>
              <a:t>Would remain hands on</a:t>
            </a:r>
          </a:p>
          <a:p>
            <a:r>
              <a:rPr lang="en-US" sz="1800" dirty="0" smtClean="0"/>
              <a:t>Would practice testing outside of work</a:t>
            </a:r>
          </a:p>
          <a:p>
            <a:r>
              <a:rPr lang="en-US" sz="1800" dirty="0" smtClean="0"/>
              <a:t>Would see testing as a brain activity and not as a work of hands.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moolya software testing private limi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562600"/>
            <a:ext cx="1981200" cy="117128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Examples of today’s gen who are next gen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Weekendtesting.com , WAT</a:t>
            </a:r>
          </a:p>
          <a:p>
            <a:r>
              <a:rPr lang="en-US" sz="2000" dirty="0" smtClean="0"/>
              <a:t>Blogs to improve writing skill</a:t>
            </a:r>
          </a:p>
          <a:p>
            <a:r>
              <a:rPr lang="en-US" sz="2000" dirty="0" smtClean="0"/>
              <a:t>Peer Workshops</a:t>
            </a:r>
          </a:p>
          <a:p>
            <a:r>
              <a:rPr lang="en-US" sz="2000" dirty="0" smtClean="0"/>
              <a:t>Testing Puzzles development</a:t>
            </a:r>
          </a:p>
          <a:p>
            <a:r>
              <a:rPr lang="en-US" sz="2000" dirty="0" smtClean="0"/>
              <a:t>Going beyond cubicles &amp; company walls</a:t>
            </a:r>
          </a:p>
          <a:p>
            <a:r>
              <a:rPr lang="en-US" sz="2000" dirty="0" smtClean="0"/>
              <a:t>Monthly meet to exchange and test ideas</a:t>
            </a:r>
          </a:p>
          <a:p>
            <a:r>
              <a:rPr lang="en-US" sz="2000" dirty="0" smtClean="0"/>
              <a:t>“Test with me” sessions &amp; “Learn with me” sessions</a:t>
            </a:r>
          </a:p>
          <a:p>
            <a:r>
              <a:rPr lang="en-US" sz="2000" dirty="0" smtClean="0"/>
              <a:t>Coaching testers hands on</a:t>
            </a:r>
          </a:p>
          <a:p>
            <a:r>
              <a:rPr lang="en-US" sz="2000" dirty="0" smtClean="0"/>
              <a:t>Working on special interest groups ( LSRG group , Bangalore Hackers )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moolya software testing private limi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562600"/>
            <a:ext cx="1981200" cy="117128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bad news is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The bad testers outnumber the good testers!</a:t>
            </a:r>
            <a:endParaRPr lang="en-US" sz="6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moolya software testing private limi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562600"/>
            <a:ext cx="1981200" cy="117128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Explod</a:t>
            </a:r>
            <a:r>
              <a:rPr lang="en-US" sz="3600" dirty="0" smtClean="0">
                <a:solidFill>
                  <a:srgbClr val="FF0000"/>
                </a:solidFill>
              </a:rPr>
              <a:t>(r)e or be the ash!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explos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1066800"/>
            <a:ext cx="9067800" cy="45387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moolya software testing private limi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610516"/>
            <a:ext cx="1981200" cy="1171284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72200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/>
            </a:r>
            <a:br>
              <a:rPr lang="en-US" sz="3600" i="1" dirty="0" smtClean="0">
                <a:solidFill>
                  <a:srgbClr val="FF0000"/>
                </a:solidFill>
              </a:rPr>
            </a:br>
            <a:r>
              <a:rPr lang="en-US" sz="3600" i="1" dirty="0" smtClean="0">
                <a:solidFill>
                  <a:srgbClr val="FF0000"/>
                </a:solidFill>
              </a:rPr>
              <a:t/>
            </a:r>
            <a:br>
              <a:rPr lang="en-US" sz="3600" i="1" dirty="0" smtClean="0">
                <a:solidFill>
                  <a:srgbClr val="FF0000"/>
                </a:solidFill>
              </a:rPr>
            </a:br>
            <a:r>
              <a:rPr lang="en-US" sz="3600" i="1" dirty="0" smtClean="0">
                <a:solidFill>
                  <a:srgbClr val="FF0000"/>
                </a:solidFill>
              </a:rPr>
              <a:t>Have a question? Don’t be shy!</a:t>
            </a:r>
            <a:br>
              <a:rPr lang="en-US" sz="3600" i="1" dirty="0" smtClean="0">
                <a:solidFill>
                  <a:srgbClr val="FF0000"/>
                </a:solidFill>
              </a:rPr>
            </a:br>
            <a:r>
              <a:rPr lang="en-US" sz="3600" i="1" dirty="0" smtClean="0">
                <a:solidFill>
                  <a:srgbClr val="FF0000"/>
                </a:solidFill>
              </a:rPr>
              <a:t/>
            </a:r>
            <a:br>
              <a:rPr lang="en-US" sz="3600" i="1" dirty="0" smtClean="0">
                <a:solidFill>
                  <a:srgbClr val="FF0000"/>
                </a:solidFill>
              </a:rPr>
            </a:br>
            <a:r>
              <a:rPr lang="en-US" sz="3600" i="1" dirty="0" smtClean="0">
                <a:solidFill>
                  <a:srgbClr val="FF0000"/>
                </a:solidFill>
              </a:rPr>
              <a:t/>
            </a:r>
            <a:br>
              <a:rPr lang="en-US" sz="3600" i="1" dirty="0" smtClean="0">
                <a:solidFill>
                  <a:srgbClr val="FF0000"/>
                </a:solidFill>
              </a:rPr>
            </a:br>
            <a:r>
              <a:rPr lang="en-US" sz="3600" i="1" dirty="0" smtClean="0">
                <a:solidFill>
                  <a:srgbClr val="FF0000"/>
                </a:solidFill>
              </a:rPr>
              <a:t/>
            </a:r>
            <a:br>
              <a:rPr lang="en-US" sz="3600" i="1" dirty="0" smtClean="0">
                <a:solidFill>
                  <a:srgbClr val="FF0000"/>
                </a:solidFill>
              </a:rPr>
            </a:br>
            <a:r>
              <a:rPr lang="en-US" sz="3600" i="1" dirty="0" smtClean="0">
                <a:solidFill>
                  <a:srgbClr val="FF0000"/>
                </a:solidFill>
              </a:rPr>
              <a:t/>
            </a:r>
            <a:br>
              <a:rPr lang="en-US" sz="3600" i="1" dirty="0" smtClean="0">
                <a:solidFill>
                  <a:srgbClr val="FF0000"/>
                </a:solidFill>
              </a:rPr>
            </a:br>
            <a:r>
              <a:rPr lang="en-US" sz="3600" i="1" dirty="0" smtClean="0">
                <a:solidFill>
                  <a:srgbClr val="FF0000"/>
                </a:solidFill>
              </a:rPr>
              <a:t/>
            </a:r>
            <a:br>
              <a:rPr lang="en-US" sz="3600" i="1" dirty="0" smtClean="0">
                <a:solidFill>
                  <a:srgbClr val="FF0000"/>
                </a:solidFill>
              </a:rPr>
            </a:br>
            <a:r>
              <a:rPr lang="en-US" sz="3600" i="1" dirty="0" smtClean="0">
                <a:solidFill>
                  <a:srgbClr val="FF0000"/>
                </a:solidFill>
              </a:rPr>
              <a:t/>
            </a:r>
            <a:br>
              <a:rPr lang="en-US" sz="3600" i="1" dirty="0" smtClean="0">
                <a:solidFill>
                  <a:srgbClr val="FF0000"/>
                </a:solidFill>
              </a:rPr>
            </a:br>
            <a:r>
              <a:rPr lang="en-US" sz="3600" i="1" dirty="0" smtClean="0">
                <a:solidFill>
                  <a:srgbClr val="FF0000"/>
                </a:solidFill>
              </a:rPr>
              <a:t/>
            </a:r>
            <a:br>
              <a:rPr lang="en-US" sz="3600" i="1" dirty="0" smtClean="0">
                <a:solidFill>
                  <a:srgbClr val="FF0000"/>
                </a:solidFill>
              </a:rPr>
            </a:br>
            <a:r>
              <a:rPr lang="en-US" sz="2000" i="1" dirty="0" smtClean="0">
                <a:solidFill>
                  <a:srgbClr val="FF0000"/>
                </a:solidFill>
              </a:rPr>
              <a:t>I know it wasn’t easy for you to sit there and listen to me</a:t>
            </a:r>
            <a:r>
              <a:rPr lang="en-US" sz="3600" i="1" dirty="0" smtClean="0">
                <a:solidFill>
                  <a:srgbClr val="FF0000"/>
                </a:solidFill>
              </a:rPr>
              <a:t/>
            </a:r>
            <a:br>
              <a:rPr lang="en-US" sz="3600" i="1" dirty="0" smtClean="0">
                <a:solidFill>
                  <a:srgbClr val="FF0000"/>
                </a:solidFill>
              </a:rPr>
            </a:br>
            <a:r>
              <a:rPr lang="en-US" sz="3600" i="1" dirty="0" smtClean="0">
                <a:solidFill>
                  <a:srgbClr val="FF0000"/>
                </a:solidFill>
              </a:rPr>
              <a:t>Yet, want </a:t>
            </a:r>
            <a:r>
              <a:rPr lang="en-US" sz="3600" i="1" dirty="0" smtClean="0">
                <a:solidFill>
                  <a:srgbClr val="FF0000"/>
                </a:solidFill>
              </a:rPr>
              <a:t>to get in touch? </a:t>
            </a:r>
            <a:r>
              <a:rPr lang="en-US" sz="3600" i="1" dirty="0" smtClean="0">
                <a:solidFill>
                  <a:srgbClr val="FF0000"/>
                </a:solidFill>
              </a:rPr>
              <a:t>info@moolya.com</a:t>
            </a: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pati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7742" y="1219199"/>
            <a:ext cx="3004457" cy="3505201"/>
          </a:xfrm>
          <a:prstGeom prst="rect">
            <a:avLst/>
          </a:prstGeom>
        </p:spPr>
      </p:pic>
      <p:pic>
        <p:nvPicPr>
          <p:cNvPr id="7" name="Picture 6" descr="moolya software testing private limi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562600"/>
            <a:ext cx="1981200" cy="117128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Agenda for my talk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905001"/>
            <a:ext cx="6019800" cy="26669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Not to change you (So, feel safe and relaxed)</a:t>
            </a:r>
          </a:p>
          <a:p>
            <a:r>
              <a:rPr lang="en-US" sz="1800" dirty="0" smtClean="0"/>
              <a:t>Not to say, I am better than you. (So, feel a lot safer)</a:t>
            </a:r>
          </a:p>
          <a:p>
            <a:r>
              <a:rPr lang="en-US" sz="1800" dirty="0" smtClean="0"/>
              <a:t>Not to bore you (intentionally, I mean)</a:t>
            </a:r>
          </a:p>
          <a:p>
            <a:r>
              <a:rPr lang="en-US" sz="1800" dirty="0" smtClean="0"/>
              <a:t>Not to waste your time ( really not )</a:t>
            </a:r>
          </a:p>
          <a:p>
            <a:r>
              <a:rPr lang="en-US" sz="1800" dirty="0" smtClean="0"/>
              <a:t>Not too many slides (just 16)</a:t>
            </a:r>
            <a:endParaRPr lang="en-US" sz="1800" dirty="0"/>
          </a:p>
          <a:p>
            <a:r>
              <a:rPr lang="en-US" sz="1800" b="1" dirty="0" smtClean="0"/>
              <a:t>Maybe </a:t>
            </a:r>
            <a:r>
              <a:rPr lang="en-US" sz="1800" dirty="0" smtClean="0"/>
              <a:t>I could talk things that might interest you.  </a:t>
            </a:r>
          </a:p>
          <a:p>
            <a:r>
              <a:rPr lang="en-US" sz="1800" i="1" dirty="0" smtClean="0"/>
              <a:t>Not sure though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safez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828800"/>
            <a:ext cx="2438400" cy="2438400"/>
          </a:xfrm>
          <a:prstGeom prst="rect">
            <a:avLst/>
          </a:prstGeom>
        </p:spPr>
      </p:pic>
      <p:pic>
        <p:nvPicPr>
          <p:cNvPr id="9" name="Picture 8" descr="moolya software testing private limi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562600"/>
            <a:ext cx="1981200" cy="1171284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3058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If I am smart, it is not only because of me, the people with whom</a:t>
            </a:r>
          </a:p>
          <a:p>
            <a:pPr>
              <a:buNone/>
            </a:pPr>
            <a:r>
              <a:rPr lang="en-US" sz="2000" dirty="0" smtClean="0"/>
              <a:t>I associate matter </a:t>
            </a:r>
            <a:r>
              <a:rPr lang="en-US" sz="1800" dirty="0" smtClean="0"/>
              <a:t>and they are… Jerry Weinberg, </a:t>
            </a:r>
            <a:r>
              <a:rPr lang="en-US" sz="1800" dirty="0" err="1" smtClean="0"/>
              <a:t>Cem</a:t>
            </a:r>
            <a:r>
              <a:rPr lang="en-US" sz="1800" dirty="0" smtClean="0"/>
              <a:t> </a:t>
            </a:r>
            <a:r>
              <a:rPr lang="en-US" sz="1800" dirty="0" err="1" smtClean="0"/>
              <a:t>Kaner</a:t>
            </a:r>
            <a:r>
              <a:rPr lang="en-US" sz="1800" dirty="0" smtClean="0"/>
              <a:t>, James Bach, Michael</a:t>
            </a:r>
          </a:p>
          <a:p>
            <a:pPr>
              <a:buNone/>
            </a:pPr>
            <a:r>
              <a:rPr lang="en-US" sz="1800" dirty="0" smtClean="0"/>
              <a:t>Bolton, Jon Bach, </a:t>
            </a:r>
            <a:r>
              <a:rPr lang="en-US" sz="1800" dirty="0" smtClean="0"/>
              <a:t>Ben </a:t>
            </a:r>
            <a:r>
              <a:rPr lang="en-US" sz="1800" dirty="0" err="1" smtClean="0"/>
              <a:t>Simo</a:t>
            </a:r>
            <a:r>
              <a:rPr lang="en-US" sz="1800" dirty="0" smtClean="0"/>
              <a:t>, Thomas </a:t>
            </a:r>
            <a:r>
              <a:rPr lang="en-US" sz="1800" dirty="0" smtClean="0"/>
              <a:t>Alva Edison, </a:t>
            </a:r>
            <a:r>
              <a:rPr lang="en-US" sz="1800" dirty="0" err="1" smtClean="0"/>
              <a:t>Vishnusharma</a:t>
            </a:r>
            <a:r>
              <a:rPr lang="en-US" sz="1800" dirty="0" smtClean="0"/>
              <a:t>, Birbal, </a:t>
            </a:r>
            <a:r>
              <a:rPr lang="en-US" sz="1800" dirty="0" err="1" smtClean="0"/>
              <a:t>Vipul</a:t>
            </a:r>
            <a:r>
              <a:rPr lang="en-US" sz="1800" dirty="0" smtClean="0"/>
              <a:t> </a:t>
            </a:r>
            <a:r>
              <a:rPr lang="en-US" sz="1800" dirty="0" smtClean="0"/>
              <a:t>Kocher,</a:t>
            </a:r>
          </a:p>
          <a:p>
            <a:pPr>
              <a:buNone/>
            </a:pPr>
            <a:r>
              <a:rPr lang="en-US" sz="1800" dirty="0" err="1" smtClean="0"/>
              <a:t>Parimala</a:t>
            </a:r>
            <a:r>
              <a:rPr lang="en-US" sz="1800" dirty="0" smtClean="0"/>
              <a:t> </a:t>
            </a:r>
            <a:r>
              <a:rPr lang="en-US" sz="1800" dirty="0" err="1" smtClean="0"/>
              <a:t>Shankaraiah</a:t>
            </a:r>
            <a:r>
              <a:rPr lang="en-US" sz="1800" dirty="0" smtClean="0"/>
              <a:t>, </a:t>
            </a:r>
            <a:r>
              <a:rPr lang="en-US" sz="1800" dirty="0" err="1" smtClean="0"/>
              <a:t>Sharath</a:t>
            </a:r>
            <a:r>
              <a:rPr lang="en-US" sz="1800" dirty="0" smtClean="0"/>
              <a:t> </a:t>
            </a:r>
            <a:r>
              <a:rPr lang="en-US" sz="1800" dirty="0" err="1" smtClean="0"/>
              <a:t>Byregowda</a:t>
            </a:r>
            <a:r>
              <a:rPr lang="en-US" sz="1800" dirty="0" smtClean="0"/>
              <a:t>, </a:t>
            </a:r>
            <a:r>
              <a:rPr lang="en-US" sz="1800" dirty="0" err="1" smtClean="0"/>
              <a:t>Shrini</a:t>
            </a:r>
            <a:r>
              <a:rPr lang="en-US" sz="1800" dirty="0" smtClean="0"/>
              <a:t> </a:t>
            </a:r>
            <a:r>
              <a:rPr lang="en-US" sz="1800" dirty="0" err="1" smtClean="0"/>
              <a:t>Kulkarni</a:t>
            </a:r>
            <a:r>
              <a:rPr lang="en-US" sz="1800" dirty="0" smtClean="0"/>
              <a:t>, </a:t>
            </a:r>
            <a:r>
              <a:rPr lang="en-US" sz="1800" dirty="0" smtClean="0"/>
              <a:t>Santhosh</a:t>
            </a:r>
          </a:p>
          <a:p>
            <a:pPr>
              <a:buNone/>
            </a:pPr>
            <a:r>
              <a:rPr lang="en-US" sz="1800" dirty="0" smtClean="0"/>
              <a:t>Tuppad, Edward De Bono, </a:t>
            </a:r>
            <a:r>
              <a:rPr lang="en-US" sz="1800" dirty="0" err="1" smtClean="0"/>
              <a:t>Malcom</a:t>
            </a:r>
            <a:r>
              <a:rPr lang="en-US" sz="1800" dirty="0" smtClean="0"/>
              <a:t> </a:t>
            </a:r>
            <a:r>
              <a:rPr lang="en-US" sz="1800" dirty="0" err="1" smtClean="0"/>
              <a:t>Gladwell</a:t>
            </a:r>
            <a:r>
              <a:rPr lang="en-US" sz="1800" dirty="0" smtClean="0"/>
              <a:t>, Mohan </a:t>
            </a:r>
            <a:r>
              <a:rPr lang="en-US" sz="1800" dirty="0" err="1" smtClean="0"/>
              <a:t>Panguluri</a:t>
            </a:r>
            <a:r>
              <a:rPr lang="en-US" sz="1800" dirty="0" smtClean="0"/>
              <a:t>, the Weekend Testing</a:t>
            </a:r>
          </a:p>
          <a:p>
            <a:pPr>
              <a:buNone/>
            </a:pPr>
            <a:r>
              <a:rPr lang="en-US" sz="1800" dirty="0" smtClean="0"/>
              <a:t>folks, the Context Driven Testing folks, the AYE conference folks, the BWST folks, the</a:t>
            </a:r>
          </a:p>
          <a:p>
            <a:pPr>
              <a:buNone/>
            </a:pPr>
            <a:r>
              <a:rPr lang="en-US" sz="1800" dirty="0" smtClean="0"/>
              <a:t>Writing about Testing folks, folks at STC &amp; TR, LinkedIn ST&amp;QA group …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people-per-wee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33750" cy="3305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Acknowledgements!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 descr="moolya software testing private limi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562600"/>
            <a:ext cx="1981200" cy="1171284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happening in Area 51?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area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371600"/>
            <a:ext cx="3581400" cy="4484745"/>
          </a:xfrm>
          <a:prstGeom prst="rect">
            <a:avLst/>
          </a:prstGeom>
        </p:spPr>
      </p:pic>
      <p:pic>
        <p:nvPicPr>
          <p:cNvPr id="7" name="Picture 6" descr="moolya software testing private limi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562600"/>
            <a:ext cx="1981200" cy="1171284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Next gen tool : 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971800"/>
            <a:ext cx="5562600" cy="3459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tool is called the “Quick Code Pro”</a:t>
            </a:r>
          </a:p>
          <a:p>
            <a:r>
              <a:rPr lang="en-US" sz="2000" dirty="0" smtClean="0"/>
              <a:t>This tool can write code faster than developers.</a:t>
            </a:r>
          </a:p>
          <a:p>
            <a:r>
              <a:rPr lang="en-US" sz="2000" dirty="0" smtClean="0"/>
              <a:t>This tool can write same code more than once.</a:t>
            </a:r>
          </a:p>
          <a:p>
            <a:r>
              <a:rPr lang="en-US" sz="2000" dirty="0" smtClean="0"/>
              <a:t>This tool can write code for bug fixes.</a:t>
            </a:r>
          </a:p>
          <a:p>
            <a:r>
              <a:rPr lang="en-US" sz="2000" dirty="0" smtClean="0"/>
              <a:t>This tool can do the job of several hundred programmers in just five seconds.</a:t>
            </a:r>
          </a:p>
          <a:p>
            <a:r>
              <a:rPr lang="en-US" sz="2000" dirty="0" smtClean="0"/>
              <a:t>This tool license is less expensive than hiring developers.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autoc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525" y="990600"/>
            <a:ext cx="8372475" cy="1695804"/>
          </a:xfrm>
          <a:prstGeom prst="rect">
            <a:avLst/>
          </a:prstGeom>
        </p:spPr>
      </p:pic>
      <p:pic>
        <p:nvPicPr>
          <p:cNvPr id="7" name="Picture 6" descr="moolya software testing private limi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562600"/>
            <a:ext cx="1981200" cy="1171284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next, next gen tool : 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524000"/>
            <a:ext cx="5486400" cy="4602163"/>
          </a:xfrm>
        </p:spPr>
        <p:txBody>
          <a:bodyPr/>
          <a:lstStyle/>
          <a:p>
            <a:r>
              <a:rPr lang="en-US" sz="2000" dirty="0" smtClean="0"/>
              <a:t>This tool is called “</a:t>
            </a:r>
            <a:r>
              <a:rPr lang="en-US" sz="2000" dirty="0" err="1" smtClean="0"/>
              <a:t>iRitational</a:t>
            </a:r>
            <a:r>
              <a:rPr lang="en-US" sz="2000" dirty="0" smtClean="0"/>
              <a:t> Test Manager Robot”</a:t>
            </a:r>
          </a:p>
          <a:p>
            <a:r>
              <a:rPr lang="en-US" sz="2000" dirty="0" smtClean="0"/>
              <a:t>This tool can take faster decisions than your manager.</a:t>
            </a:r>
          </a:p>
          <a:p>
            <a:r>
              <a:rPr lang="en-US" sz="2000" dirty="0" smtClean="0"/>
              <a:t>This tool assesses the risk of a product faster than a few test managers put together</a:t>
            </a:r>
          </a:p>
          <a:p>
            <a:r>
              <a:rPr lang="en-US" sz="2000" dirty="0" smtClean="0"/>
              <a:t>They are cheaper than hiring a test manager</a:t>
            </a:r>
          </a:p>
          <a:p>
            <a:r>
              <a:rPr lang="en-US" sz="2000" dirty="0" smtClean="0"/>
              <a:t>They are tester friendly ( reduces attrition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robot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149096"/>
            <a:ext cx="2362200" cy="4946904"/>
          </a:xfrm>
          <a:prstGeom prst="rect">
            <a:avLst/>
          </a:prstGeom>
        </p:spPr>
      </p:pic>
      <p:pic>
        <p:nvPicPr>
          <p:cNvPr id="8" name="Picture 7" descr="moolya software testing private limi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562600"/>
            <a:ext cx="1981200" cy="1171284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next, next, next gen tool : 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37639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This tool is called “Auto CEO”</a:t>
            </a:r>
          </a:p>
          <a:p>
            <a:r>
              <a:rPr lang="en-US" sz="2000" dirty="0" smtClean="0"/>
              <a:t>This tool does the strategy</a:t>
            </a:r>
          </a:p>
          <a:p>
            <a:r>
              <a:rPr lang="en-US" sz="2000" dirty="0" smtClean="0"/>
              <a:t>This tool understands the change needed to bring in to be able to remain competitive in the market.</a:t>
            </a:r>
          </a:p>
          <a:p>
            <a:r>
              <a:rPr lang="en-US" sz="2000" dirty="0" smtClean="0"/>
              <a:t>This tool is much inexpensive compared to hiring and retaining a CEO</a:t>
            </a:r>
          </a:p>
          <a:p>
            <a:r>
              <a:rPr lang="en-US" sz="2000" dirty="0" smtClean="0"/>
              <a:t>You can have an updated version every three months. </a:t>
            </a:r>
          </a:p>
          <a:p>
            <a:r>
              <a:rPr lang="en-US" sz="2000" dirty="0" smtClean="0"/>
              <a:t>Very simple to operate: Just record one day of what your CEO does and replay it several times across the week.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start-security-decision-t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98666"/>
            <a:ext cx="3987800" cy="2773334"/>
          </a:xfrm>
          <a:prstGeom prst="rect">
            <a:avLst/>
          </a:prstGeom>
        </p:spPr>
      </p:pic>
      <p:pic>
        <p:nvPicPr>
          <p:cNvPr id="8" name="Picture 7" descr="moolya software testing private limi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562600"/>
            <a:ext cx="1981200" cy="1171284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If all that sounded funny? How about this?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XYZ test automation tool reduces the test cycle execution time by &gt;50%</a:t>
            </a:r>
          </a:p>
          <a:p>
            <a:r>
              <a:rPr lang="en-US" sz="1800" dirty="0" smtClean="0"/>
              <a:t>XYZ tool can run tests that humans can, just record and play how many ever times you want.</a:t>
            </a:r>
          </a:p>
          <a:p>
            <a:r>
              <a:rPr lang="en-US" sz="1800" dirty="0" smtClean="0"/>
              <a:t>XYZ tool can work out to be cheaper over a longer period. ( cheaper compared to hiring humans )</a:t>
            </a:r>
          </a:p>
          <a:p>
            <a:r>
              <a:rPr lang="en-US" sz="1800" dirty="0" smtClean="0"/>
              <a:t>The people you need in your organization is not the one who knows how to test but operators of XYZ</a:t>
            </a:r>
          </a:p>
          <a:p>
            <a:r>
              <a:rPr lang="en-US" sz="1800" dirty="0" smtClean="0"/>
              <a:t>Write a robotic script that humans need to perform, then automate it and call it “test automation”</a:t>
            </a:r>
          </a:p>
          <a:p>
            <a:endParaRPr lang="en-US" sz="18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moolya software testing private limi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562600"/>
            <a:ext cx="1981200" cy="117128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Practically stupid!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76400"/>
            <a:ext cx="2895600" cy="4191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Why did automating CEO work sound funny and stupid?</a:t>
            </a:r>
          </a:p>
          <a:p>
            <a:r>
              <a:rPr lang="en-US" sz="2000" dirty="0" smtClean="0"/>
              <a:t>Why did automating programmers work sound funny and stupid?</a:t>
            </a:r>
          </a:p>
          <a:p>
            <a:r>
              <a:rPr lang="en-US" sz="2000" dirty="0" smtClean="0"/>
              <a:t>Why doesn’t automating testers testing work sound funny and stupid?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CB78-2732-45B4-B6B0-F3EBDE869B7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stupidsig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3276600" cy="3962400"/>
          </a:xfrm>
          <a:prstGeom prst="rect">
            <a:avLst/>
          </a:prstGeom>
        </p:spPr>
      </p:pic>
      <p:pic>
        <p:nvPicPr>
          <p:cNvPr id="8" name="Picture 7" descr="moolya software testing private limi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562600"/>
            <a:ext cx="1981200" cy="1171284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Moolya Software Testing Private Limited : www.moolya.com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1042</Words>
  <Application>Microsoft Office PowerPoint</Application>
  <PresentationFormat>On-screen Show (4:3)</PresentationFormat>
  <Paragraphs>143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next generation tester!</vt:lpstr>
      <vt:lpstr>Agenda for my talk</vt:lpstr>
      <vt:lpstr>Acknowledgements!</vt:lpstr>
      <vt:lpstr>What is happening in Area 51?</vt:lpstr>
      <vt:lpstr>Next gen tool : 1</vt:lpstr>
      <vt:lpstr>The next, next gen tool : 2</vt:lpstr>
      <vt:lpstr>The next, next, next gen tool : 3</vt:lpstr>
      <vt:lpstr>If all that sounded funny? How about this?</vt:lpstr>
      <vt:lpstr>Practically stupid!</vt:lpstr>
      <vt:lpstr>The traps that current generation testing folks are in</vt:lpstr>
      <vt:lpstr>The next generation tester is…</vt:lpstr>
      <vt:lpstr>Here is an example of what the next generation tester would think</vt:lpstr>
      <vt:lpstr>Examples of today’s gen who are next gen</vt:lpstr>
      <vt:lpstr>The bad news is</vt:lpstr>
      <vt:lpstr>Explod(r)e or be the ash!</vt:lpstr>
      <vt:lpstr>  Have a question? Don’t be shy!        I know it wasn’t easy for you to sit there and listen to me Yet, want to get in touch? info@moolya.com 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generation tester!</dc:title>
  <dc:creator> </dc:creator>
  <cp:lastModifiedBy> </cp:lastModifiedBy>
  <cp:revision>54</cp:revision>
  <dcterms:created xsi:type="dcterms:W3CDTF">2010-07-05T08:15:19Z</dcterms:created>
  <dcterms:modified xsi:type="dcterms:W3CDTF">2011-01-28T10:37:26Z</dcterms:modified>
</cp:coreProperties>
</file>